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296"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1C43EF-E234-444E-A481-AEEA2EABE1F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901014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1C43EF-E234-444E-A481-AEEA2EABE1F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444368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1C43EF-E234-444E-A481-AEEA2EABE1F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297930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1C43EF-E234-444E-A481-AEEA2EABE1F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332891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1C43EF-E234-444E-A481-AEEA2EABE1F4}"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318682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1C43EF-E234-444E-A481-AEEA2EABE1F4}"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426443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1C43EF-E234-444E-A481-AEEA2EABE1F4}" type="datetimeFigureOut">
              <a:rPr lang="en-GB" smtClean="0"/>
              <a:t>05/09/2023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4158289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1C43EF-E234-444E-A481-AEEA2EABE1F4}" type="datetimeFigureOut">
              <a:rPr lang="en-GB" smtClean="0"/>
              <a:t>05/09/2023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12007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1C43EF-E234-444E-A481-AEEA2EABE1F4}" type="datetimeFigureOut">
              <a:rPr lang="en-GB" smtClean="0"/>
              <a:t>05/09/2023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76534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C43EF-E234-444E-A481-AEEA2EABE1F4}"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34663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C43EF-E234-444E-A481-AEEA2EABE1F4}"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708948-C552-4A8B-B4EB-BB2412F42282}" type="slidenum">
              <a:rPr lang="en-GB" smtClean="0"/>
              <a:t>‹#›</a:t>
            </a:fld>
            <a:endParaRPr lang="en-GB"/>
          </a:p>
        </p:txBody>
      </p:sp>
    </p:spTree>
    <p:extLst>
      <p:ext uri="{BB962C8B-B14F-4D97-AF65-F5344CB8AC3E}">
        <p14:creationId xmlns:p14="http://schemas.microsoft.com/office/powerpoint/2010/main" val="310722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C43EF-E234-444E-A481-AEEA2EABE1F4}" type="datetimeFigureOut">
              <a:rPr lang="en-GB" smtClean="0"/>
              <a:t>05/09/2023</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08948-C552-4A8B-B4EB-BB2412F42282}" type="slidenum">
              <a:rPr lang="en-GB" smtClean="0"/>
              <a:t>‹#›</a:t>
            </a:fld>
            <a:endParaRPr lang="en-GB"/>
          </a:p>
        </p:txBody>
      </p:sp>
    </p:spTree>
    <p:extLst>
      <p:ext uri="{BB962C8B-B14F-4D97-AF65-F5344CB8AC3E}">
        <p14:creationId xmlns:p14="http://schemas.microsoft.com/office/powerpoint/2010/main" val="1056070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946452" y="1"/>
            <a:ext cx="7728555" cy="620688"/>
          </a:xfrm>
        </p:spPr>
        <p:txBody>
          <a:bodyPr>
            <a:normAutofit fontScale="90000"/>
          </a:bodyPr>
          <a:lstStyle/>
          <a:p>
            <a:r>
              <a:rPr lang="en-GB" dirty="0" smtClean="0">
                <a:solidFill>
                  <a:schemeClr val="bg1"/>
                </a:solidFill>
              </a:rPr>
              <a:t>MEIR HEATH ACADEMY</a:t>
            </a:r>
            <a:endParaRPr lang="en-GB" dirty="0">
              <a:solidFill>
                <a:schemeClr val="bg1"/>
              </a:solidFill>
            </a:endParaRPr>
          </a:p>
        </p:txBody>
      </p:sp>
      <p:sp>
        <p:nvSpPr>
          <p:cNvPr id="47" name="Rectangle 46"/>
          <p:cNvSpPr/>
          <p:nvPr/>
        </p:nvSpPr>
        <p:spPr>
          <a:xfrm>
            <a:off x="2200205" y="4029996"/>
            <a:ext cx="3898421" cy="26384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Safe End of the Day Hand Over</a:t>
            </a:r>
          </a:p>
          <a:p>
            <a:pPr algn="ctr"/>
            <a:endParaRPr lang="en-US" b="1" dirty="0" smtClean="0">
              <a:solidFill>
                <a:schemeClr val="tx1"/>
              </a:solidFill>
            </a:endParaRPr>
          </a:p>
          <a:p>
            <a:pPr algn="ctr"/>
            <a:r>
              <a:rPr lang="en-US" b="1" dirty="0" smtClean="0">
                <a:solidFill>
                  <a:schemeClr val="tx1"/>
                </a:solidFill>
              </a:rPr>
              <a:t>Please help our teachers</a:t>
            </a:r>
          </a:p>
          <a:p>
            <a:pPr algn="ctr"/>
            <a:r>
              <a:rPr lang="en-US" b="1" dirty="0" smtClean="0">
                <a:solidFill>
                  <a:schemeClr val="tx1"/>
                </a:solidFill>
              </a:rPr>
              <a:t>Thank you</a:t>
            </a:r>
          </a:p>
          <a:p>
            <a:pPr algn="ctr"/>
            <a:endParaRPr lang="en-US" b="1" dirty="0" smtClean="0">
              <a:solidFill>
                <a:schemeClr val="tx1"/>
              </a:solidFill>
            </a:endParaRPr>
          </a:p>
          <a:p>
            <a:pPr algn="ctr"/>
            <a:r>
              <a:rPr lang="en-US" sz="1000" dirty="0" smtClean="0">
                <a:solidFill>
                  <a:schemeClr val="tx1"/>
                </a:solidFill>
              </a:rPr>
              <a:t>To assist staff with a safe and orderly hand over to parents and </a:t>
            </a:r>
            <a:r>
              <a:rPr lang="en-US" sz="1000" dirty="0" err="1" smtClean="0">
                <a:solidFill>
                  <a:schemeClr val="tx1"/>
                </a:solidFill>
              </a:rPr>
              <a:t>carers</a:t>
            </a:r>
            <a:r>
              <a:rPr lang="en-US" sz="1000" dirty="0" smtClean="0">
                <a:solidFill>
                  <a:schemeClr val="tx1"/>
                </a:solidFill>
              </a:rPr>
              <a:t> at the end of the school day, we ask that you form a ‘class queue’ so that the member of staff can hand each child starting with the adult at the front of the line.</a:t>
            </a:r>
          </a:p>
          <a:p>
            <a:pPr algn="ctr"/>
            <a:endParaRPr lang="en-US" sz="1000" dirty="0" smtClean="0">
              <a:solidFill>
                <a:schemeClr val="tx1"/>
              </a:solidFill>
            </a:endParaRPr>
          </a:p>
          <a:p>
            <a:pPr algn="ctr"/>
            <a:r>
              <a:rPr lang="en-US" sz="1000" dirty="0" smtClean="0">
                <a:solidFill>
                  <a:schemeClr val="tx1"/>
                </a:solidFill>
              </a:rPr>
              <a:t>Due to safeguarding reasons, </a:t>
            </a:r>
            <a:r>
              <a:rPr lang="en-US" sz="1000" dirty="0">
                <a:solidFill>
                  <a:schemeClr val="tx1"/>
                </a:solidFill>
              </a:rPr>
              <a:t>p</a:t>
            </a:r>
            <a:r>
              <a:rPr lang="en-US" sz="1000" dirty="0" smtClean="0">
                <a:solidFill>
                  <a:schemeClr val="tx1"/>
                </a:solidFill>
              </a:rPr>
              <a:t>lease note that we will not hand over a child to another parent unless this has been reported by the parent to the office or class teacher.</a:t>
            </a:r>
          </a:p>
        </p:txBody>
      </p:sp>
      <p:sp>
        <p:nvSpPr>
          <p:cNvPr id="48" name="Rectangle 47"/>
          <p:cNvSpPr/>
          <p:nvPr/>
        </p:nvSpPr>
        <p:spPr>
          <a:xfrm>
            <a:off x="6213853" y="5085183"/>
            <a:ext cx="1710235" cy="15780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Please share our drop off and pick up arrangements with family members who drop off and collect. </a:t>
            </a:r>
          </a:p>
          <a:p>
            <a:pPr algn="ctr"/>
            <a:r>
              <a:rPr lang="en-US" sz="1200" b="1" dirty="0" smtClean="0">
                <a:solidFill>
                  <a:schemeClr val="tx1"/>
                </a:solidFill>
              </a:rPr>
              <a:t>Thank you</a:t>
            </a:r>
            <a:r>
              <a:rPr lang="en-US" sz="1200" dirty="0" smtClean="0">
                <a:solidFill>
                  <a:schemeClr val="tx1"/>
                </a:solidFill>
              </a:rPr>
              <a:t>.</a:t>
            </a:r>
          </a:p>
        </p:txBody>
      </p:sp>
      <p:sp>
        <p:nvSpPr>
          <p:cNvPr id="40" name="Rectangle 39"/>
          <p:cNvSpPr/>
          <p:nvPr/>
        </p:nvSpPr>
        <p:spPr>
          <a:xfrm>
            <a:off x="373000" y="404664"/>
            <a:ext cx="1728192" cy="237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u="sng" dirty="0" smtClean="0">
                <a:solidFill>
                  <a:schemeClr val="tx1"/>
                </a:solidFill>
              </a:rPr>
              <a:t>EYFS Drop Off 8.45am</a:t>
            </a:r>
          </a:p>
          <a:p>
            <a:pPr algn="ctr"/>
            <a:r>
              <a:rPr lang="en-US" sz="1000" dirty="0" smtClean="0">
                <a:solidFill>
                  <a:schemeClr val="tx1"/>
                </a:solidFill>
              </a:rPr>
              <a:t>Please wait with your child in a queue starting at the office main entrance. A member of staff will open the doors at 8.45am.</a:t>
            </a:r>
          </a:p>
          <a:p>
            <a:pPr algn="ctr"/>
            <a:endParaRPr lang="en-US" sz="1000" dirty="0">
              <a:solidFill>
                <a:schemeClr val="tx1"/>
              </a:solidFill>
            </a:endParaRPr>
          </a:p>
          <a:p>
            <a:pPr algn="ctr"/>
            <a:r>
              <a:rPr lang="en-US" sz="1000" b="1" u="sng" dirty="0" smtClean="0">
                <a:solidFill>
                  <a:schemeClr val="tx1"/>
                </a:solidFill>
              </a:rPr>
              <a:t>EYFS Pick Up 3.20pm</a:t>
            </a:r>
          </a:p>
          <a:p>
            <a:pPr algn="ctr"/>
            <a:r>
              <a:rPr lang="en-US" sz="1000" dirty="0" smtClean="0">
                <a:solidFill>
                  <a:schemeClr val="tx1"/>
                </a:solidFill>
              </a:rPr>
              <a:t>Please wait in a queue at the relevant EYFS external classroom door. Children will be delivered to the adult at the front of the line. </a:t>
            </a:r>
          </a:p>
        </p:txBody>
      </p:sp>
      <p:sp>
        <p:nvSpPr>
          <p:cNvPr id="41" name="Rectangle 40"/>
          <p:cNvSpPr/>
          <p:nvPr/>
        </p:nvSpPr>
        <p:spPr>
          <a:xfrm>
            <a:off x="2333846" y="404664"/>
            <a:ext cx="1728192" cy="27363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u="sng" dirty="0" smtClean="0">
              <a:solidFill>
                <a:schemeClr val="tx1"/>
              </a:solidFill>
            </a:endParaRPr>
          </a:p>
          <a:p>
            <a:pPr algn="ctr"/>
            <a:r>
              <a:rPr lang="en-US" sz="1000" b="1" u="sng" dirty="0" smtClean="0">
                <a:solidFill>
                  <a:schemeClr val="tx1"/>
                </a:solidFill>
              </a:rPr>
              <a:t>Year One Drop Off 8.45am</a:t>
            </a:r>
          </a:p>
          <a:p>
            <a:pPr algn="ctr"/>
            <a:r>
              <a:rPr lang="en-US" sz="1000" dirty="0" smtClean="0">
                <a:solidFill>
                  <a:schemeClr val="tx1"/>
                </a:solidFill>
              </a:rPr>
              <a:t>Please wait with your child on the </a:t>
            </a:r>
            <a:r>
              <a:rPr lang="en-US" sz="1000" b="1" dirty="0" smtClean="0">
                <a:solidFill>
                  <a:schemeClr val="tx1"/>
                </a:solidFill>
              </a:rPr>
              <a:t>front playground</a:t>
            </a:r>
            <a:r>
              <a:rPr lang="en-US" sz="1000" dirty="0" smtClean="0">
                <a:solidFill>
                  <a:schemeClr val="tx1"/>
                </a:solidFill>
              </a:rPr>
              <a:t>. Staff will open the Y1K cloakroom and the hall door (for Y1A) at 8.45am.</a:t>
            </a:r>
          </a:p>
          <a:p>
            <a:pPr algn="ctr"/>
            <a:r>
              <a:rPr lang="en-US" sz="1000" dirty="0" smtClean="0">
                <a:solidFill>
                  <a:schemeClr val="tx1"/>
                </a:solidFill>
              </a:rPr>
              <a:t> </a:t>
            </a:r>
            <a:endParaRPr lang="en-US" sz="1000" dirty="0">
              <a:solidFill>
                <a:schemeClr val="tx1"/>
              </a:solidFill>
            </a:endParaRPr>
          </a:p>
          <a:p>
            <a:pPr algn="ctr"/>
            <a:r>
              <a:rPr lang="en-US" sz="1000" b="1" u="sng" dirty="0" smtClean="0">
                <a:solidFill>
                  <a:schemeClr val="tx1"/>
                </a:solidFill>
              </a:rPr>
              <a:t>Year One Pick Up 3.20pm</a:t>
            </a:r>
          </a:p>
          <a:p>
            <a:pPr algn="ctr"/>
            <a:r>
              <a:rPr lang="en-US" sz="1000" dirty="0" smtClean="0">
                <a:solidFill>
                  <a:schemeClr val="tx1"/>
                </a:solidFill>
              </a:rPr>
              <a:t>Please wait in the relevant  queue on the </a:t>
            </a:r>
            <a:r>
              <a:rPr lang="en-US" sz="1000" b="1" dirty="0" smtClean="0">
                <a:solidFill>
                  <a:schemeClr val="tx1"/>
                </a:solidFill>
              </a:rPr>
              <a:t>front playground.  </a:t>
            </a:r>
            <a:endParaRPr lang="en-US" sz="1000" b="1" dirty="0">
              <a:solidFill>
                <a:schemeClr val="tx1"/>
              </a:solidFill>
            </a:endParaRPr>
          </a:p>
          <a:p>
            <a:pPr algn="ctr"/>
            <a:r>
              <a:rPr lang="en-US" sz="1000" dirty="0" smtClean="0">
                <a:solidFill>
                  <a:schemeClr val="tx1"/>
                </a:solidFill>
              </a:rPr>
              <a:t> </a:t>
            </a:r>
            <a:r>
              <a:rPr lang="en-US" sz="1000" b="1" u="sng" dirty="0" smtClean="0">
                <a:solidFill>
                  <a:schemeClr val="tx1"/>
                </a:solidFill>
              </a:rPr>
              <a:t>There will be one queue for Y1A parents and one queue for Y1K parents</a:t>
            </a:r>
          </a:p>
          <a:p>
            <a:pPr algn="ctr"/>
            <a:r>
              <a:rPr lang="en-US" sz="1000" dirty="0" smtClean="0">
                <a:solidFill>
                  <a:schemeClr val="tx1"/>
                </a:solidFill>
              </a:rPr>
              <a:t> Children will be delivered to the adult at the front of the line.</a:t>
            </a:r>
          </a:p>
        </p:txBody>
      </p:sp>
      <p:sp>
        <p:nvSpPr>
          <p:cNvPr id="42" name="Rectangle 41"/>
          <p:cNvSpPr/>
          <p:nvPr/>
        </p:nvSpPr>
        <p:spPr>
          <a:xfrm>
            <a:off x="4232920" y="404664"/>
            <a:ext cx="1728192" cy="34092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u="sng" dirty="0" smtClean="0">
              <a:solidFill>
                <a:schemeClr val="tx1"/>
              </a:solidFill>
            </a:endParaRPr>
          </a:p>
          <a:p>
            <a:pPr algn="ctr"/>
            <a:r>
              <a:rPr lang="en-US" sz="1000" b="1" u="sng" dirty="0" smtClean="0">
                <a:solidFill>
                  <a:schemeClr val="tx1"/>
                </a:solidFill>
              </a:rPr>
              <a:t>Year Two Drop Off 8.50am</a:t>
            </a:r>
          </a:p>
          <a:p>
            <a:pPr algn="ctr"/>
            <a:r>
              <a:rPr lang="en-US" sz="1000" dirty="0" smtClean="0">
                <a:solidFill>
                  <a:schemeClr val="tx1"/>
                </a:solidFill>
              </a:rPr>
              <a:t>Please wait with your child an the </a:t>
            </a:r>
            <a:r>
              <a:rPr lang="en-US" sz="1000" b="1" dirty="0" smtClean="0">
                <a:solidFill>
                  <a:schemeClr val="tx1"/>
                </a:solidFill>
              </a:rPr>
              <a:t>front playground</a:t>
            </a:r>
            <a:r>
              <a:rPr lang="en-US" sz="1000" dirty="0" smtClean="0">
                <a:solidFill>
                  <a:schemeClr val="tx1"/>
                </a:solidFill>
              </a:rPr>
              <a:t>. Staff will open the  hall door at 8.45am for Y1A to enter. Please let Year one children go in first. Thank you</a:t>
            </a:r>
          </a:p>
          <a:p>
            <a:pPr algn="ctr"/>
            <a:r>
              <a:rPr lang="en-US" sz="1000" dirty="0" smtClean="0">
                <a:solidFill>
                  <a:schemeClr val="tx1"/>
                </a:solidFill>
              </a:rPr>
              <a:t> </a:t>
            </a:r>
            <a:endParaRPr lang="en-US" sz="1000" dirty="0">
              <a:solidFill>
                <a:schemeClr val="tx1"/>
              </a:solidFill>
            </a:endParaRPr>
          </a:p>
          <a:p>
            <a:pPr algn="ctr"/>
            <a:r>
              <a:rPr lang="en-US" sz="1000" b="1" u="sng" dirty="0" smtClean="0">
                <a:solidFill>
                  <a:schemeClr val="tx1"/>
                </a:solidFill>
              </a:rPr>
              <a:t>Year Two Pick Up 3.25pm</a:t>
            </a:r>
          </a:p>
          <a:p>
            <a:pPr algn="ctr"/>
            <a:r>
              <a:rPr lang="en-US" sz="1000" dirty="0" smtClean="0">
                <a:solidFill>
                  <a:schemeClr val="tx1"/>
                </a:solidFill>
              </a:rPr>
              <a:t>Please wait in the relevant  queue on the front section of the </a:t>
            </a:r>
            <a:r>
              <a:rPr lang="en-US" sz="1000" b="1" dirty="0" smtClean="0">
                <a:solidFill>
                  <a:schemeClr val="tx1"/>
                </a:solidFill>
              </a:rPr>
              <a:t>MAIN playground </a:t>
            </a:r>
            <a:r>
              <a:rPr lang="en-US" sz="1000" dirty="0" smtClean="0">
                <a:solidFill>
                  <a:schemeClr val="tx1"/>
                </a:solidFill>
              </a:rPr>
              <a:t>(closest side to the main building).</a:t>
            </a:r>
          </a:p>
          <a:p>
            <a:pPr algn="ctr"/>
            <a:endParaRPr lang="en-US" sz="300" dirty="0" smtClean="0">
              <a:solidFill>
                <a:schemeClr val="tx1"/>
              </a:solidFill>
            </a:endParaRPr>
          </a:p>
          <a:p>
            <a:pPr algn="ctr"/>
            <a:r>
              <a:rPr lang="en-US" sz="1000" b="1" u="sng" dirty="0" smtClean="0">
                <a:solidFill>
                  <a:schemeClr val="tx1"/>
                </a:solidFill>
              </a:rPr>
              <a:t>There will be one queue for Y2T parents and one queue for Y2CK parents</a:t>
            </a:r>
          </a:p>
          <a:p>
            <a:pPr algn="ctr"/>
            <a:r>
              <a:rPr lang="en-US" sz="1000" dirty="0" smtClean="0">
                <a:solidFill>
                  <a:schemeClr val="tx1"/>
                </a:solidFill>
              </a:rPr>
              <a:t> Children will be delivered to the adult at the front of the line.</a:t>
            </a:r>
          </a:p>
        </p:txBody>
      </p:sp>
      <p:sp>
        <p:nvSpPr>
          <p:cNvPr id="46" name="Rectangle 45"/>
          <p:cNvSpPr/>
          <p:nvPr/>
        </p:nvSpPr>
        <p:spPr>
          <a:xfrm>
            <a:off x="6164707" y="379750"/>
            <a:ext cx="1728192" cy="45588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u="sng" dirty="0" smtClean="0">
                <a:solidFill>
                  <a:schemeClr val="tx1"/>
                </a:solidFill>
              </a:rPr>
              <a:t>Year Three Drop Off 8.45am</a:t>
            </a:r>
          </a:p>
          <a:p>
            <a:pPr algn="ctr"/>
            <a:r>
              <a:rPr lang="en-US" sz="1000" dirty="0" smtClean="0">
                <a:solidFill>
                  <a:schemeClr val="tx1"/>
                </a:solidFill>
              </a:rPr>
              <a:t>Please wait with your child an the </a:t>
            </a:r>
            <a:r>
              <a:rPr lang="en-US" sz="1000" b="1" dirty="0" smtClean="0">
                <a:solidFill>
                  <a:schemeClr val="tx1"/>
                </a:solidFill>
              </a:rPr>
              <a:t>front section of the main playground</a:t>
            </a:r>
            <a:r>
              <a:rPr lang="en-US" sz="1000" dirty="0" smtClean="0">
                <a:solidFill>
                  <a:schemeClr val="tx1"/>
                </a:solidFill>
              </a:rPr>
              <a:t>. Staff will open the  KS2 cloakroom door at  door at 8.45am.</a:t>
            </a:r>
          </a:p>
          <a:p>
            <a:pPr algn="ctr"/>
            <a:endParaRPr lang="en-US" sz="1000" dirty="0" smtClean="0">
              <a:solidFill>
                <a:schemeClr val="tx1"/>
              </a:solidFill>
            </a:endParaRPr>
          </a:p>
          <a:p>
            <a:pPr algn="ctr"/>
            <a:r>
              <a:rPr lang="en-US" sz="1000" b="1" dirty="0" smtClean="0">
                <a:solidFill>
                  <a:schemeClr val="tx1"/>
                </a:solidFill>
              </a:rPr>
              <a:t>Safety: </a:t>
            </a:r>
            <a:r>
              <a:rPr lang="en-US" sz="1000" dirty="0" smtClean="0">
                <a:solidFill>
                  <a:schemeClr val="tx1"/>
                </a:solidFill>
              </a:rPr>
              <a:t>Please note that it is </a:t>
            </a:r>
            <a:r>
              <a:rPr lang="en-US" sz="1000" dirty="0">
                <a:solidFill>
                  <a:schemeClr val="tx1"/>
                </a:solidFill>
              </a:rPr>
              <a:t>i</a:t>
            </a:r>
            <a:r>
              <a:rPr lang="en-US" sz="1000" dirty="0" smtClean="0">
                <a:solidFill>
                  <a:schemeClr val="tx1"/>
                </a:solidFill>
              </a:rPr>
              <a:t>mportant that your child waits with you on the front part of the main playground as Kids Aloud before school club will be waiting safely together with their staff at the back section of the main playground.</a:t>
            </a:r>
          </a:p>
          <a:p>
            <a:pPr algn="ctr"/>
            <a:r>
              <a:rPr lang="en-US" sz="1000" dirty="0" smtClean="0">
                <a:solidFill>
                  <a:schemeClr val="tx1"/>
                </a:solidFill>
              </a:rPr>
              <a:t> </a:t>
            </a:r>
            <a:endParaRPr lang="en-US" sz="1000" dirty="0">
              <a:solidFill>
                <a:schemeClr val="tx1"/>
              </a:solidFill>
            </a:endParaRPr>
          </a:p>
          <a:p>
            <a:pPr algn="ctr"/>
            <a:r>
              <a:rPr lang="en-US" sz="1000" b="1" u="sng" dirty="0" smtClean="0">
                <a:solidFill>
                  <a:schemeClr val="tx1"/>
                </a:solidFill>
              </a:rPr>
              <a:t>Year Three Pick Up 3.20pm</a:t>
            </a:r>
          </a:p>
          <a:p>
            <a:pPr algn="ctr"/>
            <a:r>
              <a:rPr lang="en-US" sz="1000" dirty="0" smtClean="0">
                <a:solidFill>
                  <a:schemeClr val="tx1"/>
                </a:solidFill>
              </a:rPr>
              <a:t>Please wait in the relevant  queue on </a:t>
            </a:r>
            <a:r>
              <a:rPr lang="en-US" sz="1000" b="1" dirty="0" smtClean="0">
                <a:solidFill>
                  <a:schemeClr val="tx1"/>
                </a:solidFill>
              </a:rPr>
              <a:t>the back section of the MAIN playground </a:t>
            </a:r>
            <a:r>
              <a:rPr lang="en-US" sz="1000" dirty="0" smtClean="0">
                <a:solidFill>
                  <a:schemeClr val="tx1"/>
                </a:solidFill>
              </a:rPr>
              <a:t>(far side to the main playground).</a:t>
            </a:r>
          </a:p>
          <a:p>
            <a:pPr algn="ctr"/>
            <a:endParaRPr lang="en-US" sz="1000" dirty="0" smtClean="0">
              <a:solidFill>
                <a:schemeClr val="tx1"/>
              </a:solidFill>
            </a:endParaRPr>
          </a:p>
          <a:p>
            <a:pPr algn="ctr"/>
            <a:r>
              <a:rPr lang="en-US" sz="1000" b="1" u="sng" dirty="0" smtClean="0">
                <a:solidFill>
                  <a:schemeClr val="tx1"/>
                </a:solidFill>
              </a:rPr>
              <a:t>There will be one queue for Y3BC  parents and one queue for Y3B parents</a:t>
            </a:r>
          </a:p>
          <a:p>
            <a:pPr algn="ctr"/>
            <a:r>
              <a:rPr lang="en-US" sz="1000" dirty="0" smtClean="0">
                <a:solidFill>
                  <a:schemeClr val="tx1"/>
                </a:solidFill>
              </a:rPr>
              <a:t> Children will be delivered to the adult at the front of the line. </a:t>
            </a:r>
          </a:p>
        </p:txBody>
      </p:sp>
      <p:sp>
        <p:nvSpPr>
          <p:cNvPr id="49" name="Rectangle 48"/>
          <p:cNvSpPr/>
          <p:nvPr/>
        </p:nvSpPr>
        <p:spPr>
          <a:xfrm>
            <a:off x="373000" y="2996952"/>
            <a:ext cx="1728192" cy="36663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u="sng" dirty="0" smtClean="0">
                <a:solidFill>
                  <a:schemeClr val="tx1"/>
                </a:solidFill>
              </a:rPr>
              <a:t>Year Six  Drop Off 8.55am</a:t>
            </a:r>
          </a:p>
          <a:p>
            <a:pPr algn="ctr"/>
            <a:r>
              <a:rPr lang="en-US" sz="1000" dirty="0" smtClean="0">
                <a:solidFill>
                  <a:schemeClr val="tx1"/>
                </a:solidFill>
              </a:rPr>
              <a:t>Please wait with your child in a queue by the Y4 mobile gate Staff will open the  gate  at 8.50am to allow the Y4 children. Please let the Y4 children go in first.</a:t>
            </a:r>
          </a:p>
          <a:p>
            <a:pPr algn="ctr"/>
            <a:r>
              <a:rPr lang="en-US" sz="1000" dirty="0" smtClean="0">
                <a:solidFill>
                  <a:schemeClr val="tx1"/>
                </a:solidFill>
              </a:rPr>
              <a:t> </a:t>
            </a:r>
            <a:endParaRPr lang="en-US" sz="1000" dirty="0">
              <a:solidFill>
                <a:schemeClr val="tx1"/>
              </a:solidFill>
            </a:endParaRPr>
          </a:p>
          <a:p>
            <a:pPr algn="ctr"/>
            <a:r>
              <a:rPr lang="en-US" sz="1000" b="1" u="sng" dirty="0" smtClean="0">
                <a:solidFill>
                  <a:schemeClr val="tx1"/>
                </a:solidFill>
              </a:rPr>
              <a:t>Year Six Pick Up 3.30pm</a:t>
            </a:r>
          </a:p>
          <a:p>
            <a:pPr algn="ctr"/>
            <a:r>
              <a:rPr lang="en-US" sz="1000" dirty="0" smtClean="0">
                <a:solidFill>
                  <a:schemeClr val="tx1"/>
                </a:solidFill>
              </a:rPr>
              <a:t>Please wait in the relevant  queue by the Y4 mobile gate.</a:t>
            </a:r>
          </a:p>
          <a:p>
            <a:pPr algn="ctr"/>
            <a:endParaRPr lang="en-US" sz="1000" dirty="0" smtClean="0">
              <a:solidFill>
                <a:schemeClr val="tx1"/>
              </a:solidFill>
            </a:endParaRPr>
          </a:p>
          <a:p>
            <a:pPr algn="ctr"/>
            <a:r>
              <a:rPr lang="en-US" sz="1000" b="1" u="sng" dirty="0" smtClean="0">
                <a:solidFill>
                  <a:schemeClr val="tx1"/>
                </a:solidFill>
              </a:rPr>
              <a:t>There will be one queue for Y6D  parents and one queue for Y6B parents</a:t>
            </a:r>
          </a:p>
          <a:p>
            <a:pPr algn="ctr"/>
            <a:r>
              <a:rPr lang="en-US" sz="1000" dirty="0" smtClean="0">
                <a:solidFill>
                  <a:schemeClr val="tx1"/>
                </a:solidFill>
              </a:rPr>
              <a:t> Children will be delivered to the adult at the front of the line.</a:t>
            </a:r>
          </a:p>
          <a:p>
            <a:pPr algn="ctr"/>
            <a:r>
              <a:rPr lang="en-US" sz="1000" dirty="0" smtClean="0">
                <a:solidFill>
                  <a:schemeClr val="tx1"/>
                </a:solidFill>
              </a:rPr>
              <a:t>Please help our teachers by allowing the Y4 children to be picked up first.</a:t>
            </a:r>
          </a:p>
        </p:txBody>
      </p:sp>
      <p:sp>
        <p:nvSpPr>
          <p:cNvPr id="50" name="Rectangle 49"/>
          <p:cNvSpPr/>
          <p:nvPr/>
        </p:nvSpPr>
        <p:spPr>
          <a:xfrm>
            <a:off x="8039315" y="3235769"/>
            <a:ext cx="1728192" cy="3427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u="sng" dirty="0" smtClean="0">
                <a:solidFill>
                  <a:schemeClr val="tx1"/>
                </a:solidFill>
              </a:rPr>
              <a:t>Year Five Drop Off 8.50am</a:t>
            </a:r>
          </a:p>
          <a:p>
            <a:pPr algn="ctr"/>
            <a:r>
              <a:rPr lang="en-US" sz="1000" dirty="0" smtClean="0">
                <a:solidFill>
                  <a:schemeClr val="tx1"/>
                </a:solidFill>
              </a:rPr>
              <a:t>Please wait with your child on the front playground. Staff will open the Y5 classroom doors at 8.45am for sibling drop off. Please allow these children to go in first.</a:t>
            </a:r>
          </a:p>
          <a:p>
            <a:pPr algn="ctr"/>
            <a:r>
              <a:rPr lang="en-US" sz="1000" dirty="0" smtClean="0">
                <a:solidFill>
                  <a:schemeClr val="tx1"/>
                </a:solidFill>
              </a:rPr>
              <a:t>.</a:t>
            </a:r>
            <a:endParaRPr lang="en-US" sz="1000" dirty="0">
              <a:solidFill>
                <a:schemeClr val="tx1"/>
              </a:solidFill>
            </a:endParaRPr>
          </a:p>
          <a:p>
            <a:pPr algn="ctr"/>
            <a:r>
              <a:rPr lang="en-US" sz="1000" b="1" u="sng" dirty="0" smtClean="0">
                <a:solidFill>
                  <a:schemeClr val="tx1"/>
                </a:solidFill>
              </a:rPr>
              <a:t>Year Five Pick Up 3.30pm</a:t>
            </a:r>
          </a:p>
          <a:p>
            <a:pPr algn="ctr"/>
            <a:r>
              <a:rPr lang="en-US" sz="1000" dirty="0" smtClean="0">
                <a:solidFill>
                  <a:schemeClr val="tx1"/>
                </a:solidFill>
              </a:rPr>
              <a:t>Please wait in the relevant  queue by the Y5 mobile.</a:t>
            </a:r>
          </a:p>
          <a:p>
            <a:pPr algn="ctr"/>
            <a:r>
              <a:rPr lang="en-US" sz="1000" dirty="0" smtClean="0">
                <a:solidFill>
                  <a:schemeClr val="tx1"/>
                </a:solidFill>
              </a:rPr>
              <a:t>Please HELP US BY  allowing the Y1 children on the front playground to be collected safely first. Thank you</a:t>
            </a:r>
          </a:p>
          <a:p>
            <a:pPr algn="ctr"/>
            <a:endParaRPr lang="en-US" sz="1000" dirty="0" smtClean="0">
              <a:solidFill>
                <a:schemeClr val="tx1"/>
              </a:solidFill>
            </a:endParaRPr>
          </a:p>
          <a:p>
            <a:pPr algn="ctr"/>
            <a:r>
              <a:rPr lang="en-US" sz="1000" b="1" u="sng" dirty="0" smtClean="0">
                <a:solidFill>
                  <a:schemeClr val="tx1"/>
                </a:solidFill>
              </a:rPr>
              <a:t>There will be one queue for Y5B  parents and one queue for Y5W parents</a:t>
            </a:r>
          </a:p>
          <a:p>
            <a:pPr algn="ctr"/>
            <a:r>
              <a:rPr lang="en-US" sz="1000" dirty="0" smtClean="0">
                <a:solidFill>
                  <a:schemeClr val="tx1"/>
                </a:solidFill>
              </a:rPr>
              <a:t> Children will be delivered to the adult at the front of the line. </a:t>
            </a:r>
          </a:p>
        </p:txBody>
      </p:sp>
      <p:sp>
        <p:nvSpPr>
          <p:cNvPr id="51" name="Rectangle 50"/>
          <p:cNvSpPr/>
          <p:nvPr/>
        </p:nvSpPr>
        <p:spPr>
          <a:xfrm>
            <a:off x="8050917" y="379750"/>
            <a:ext cx="1728192" cy="26642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u="sng" dirty="0" smtClean="0">
                <a:solidFill>
                  <a:schemeClr val="tx1"/>
                </a:solidFill>
              </a:rPr>
              <a:t>Year Four Drop Off 8.50am</a:t>
            </a:r>
          </a:p>
          <a:p>
            <a:pPr algn="ctr"/>
            <a:r>
              <a:rPr lang="en-US" sz="1000" dirty="0" smtClean="0">
                <a:solidFill>
                  <a:schemeClr val="tx1"/>
                </a:solidFill>
              </a:rPr>
              <a:t>Please wait with your child in a queue by the Y4 mobile gate Staff will open the  gate  at 8.45am.</a:t>
            </a:r>
          </a:p>
          <a:p>
            <a:pPr algn="ctr"/>
            <a:r>
              <a:rPr lang="en-US" sz="1000" dirty="0" smtClean="0">
                <a:solidFill>
                  <a:schemeClr val="tx1"/>
                </a:solidFill>
              </a:rPr>
              <a:t> </a:t>
            </a:r>
            <a:endParaRPr lang="en-US" sz="1000" dirty="0">
              <a:solidFill>
                <a:schemeClr val="tx1"/>
              </a:solidFill>
            </a:endParaRPr>
          </a:p>
          <a:p>
            <a:pPr algn="ctr"/>
            <a:r>
              <a:rPr lang="en-US" sz="1000" b="1" u="sng" dirty="0" smtClean="0">
                <a:solidFill>
                  <a:schemeClr val="tx1"/>
                </a:solidFill>
              </a:rPr>
              <a:t>Year Four Pick Up 3.25pm</a:t>
            </a:r>
          </a:p>
          <a:p>
            <a:pPr algn="ctr"/>
            <a:r>
              <a:rPr lang="en-US" sz="1000" dirty="0" smtClean="0">
                <a:solidFill>
                  <a:schemeClr val="tx1"/>
                </a:solidFill>
              </a:rPr>
              <a:t>Please wait in the relevant  queue by the Y4 mobile gate.</a:t>
            </a:r>
          </a:p>
          <a:p>
            <a:pPr algn="ctr"/>
            <a:endParaRPr lang="en-US" sz="1000" dirty="0" smtClean="0">
              <a:solidFill>
                <a:schemeClr val="tx1"/>
              </a:solidFill>
            </a:endParaRPr>
          </a:p>
          <a:p>
            <a:pPr algn="ctr"/>
            <a:r>
              <a:rPr lang="en-US" sz="1000" b="1" u="sng" dirty="0" smtClean="0">
                <a:solidFill>
                  <a:schemeClr val="tx1"/>
                </a:solidFill>
              </a:rPr>
              <a:t>There will be one queue for Y4L  parents and one queue for Y4M parents</a:t>
            </a:r>
          </a:p>
          <a:p>
            <a:pPr algn="ctr"/>
            <a:r>
              <a:rPr lang="en-US" sz="1000" dirty="0" smtClean="0">
                <a:solidFill>
                  <a:schemeClr val="tx1"/>
                </a:solidFill>
              </a:rPr>
              <a:t> Children will be delivered to the adult at the front of the line.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4330" y="3255600"/>
            <a:ext cx="1441470" cy="729019"/>
          </a:xfrm>
          <a:prstGeom prst="rect">
            <a:avLst/>
          </a:prstGeom>
        </p:spPr>
      </p:pic>
    </p:spTree>
    <p:extLst>
      <p:ext uri="{BB962C8B-B14F-4D97-AF65-F5344CB8AC3E}">
        <p14:creationId xmlns:p14="http://schemas.microsoft.com/office/powerpoint/2010/main" val="3060756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771</Words>
  <Application>Microsoft Office PowerPoint</Application>
  <PresentationFormat>A4 Paper (210x297 mm)</PresentationFormat>
  <Paragraphs>69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MEIR HEATH ACADEMY</vt:lpstr>
    </vt:vector>
  </TitlesOfParts>
  <Company>Meir Heath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MEIR HEATH ACADEMY</dc:title>
  <dc:creator>Vicky Reed</dc:creator>
  <cp:lastModifiedBy>Vicky Reed</cp:lastModifiedBy>
  <cp:revision>37</cp:revision>
  <cp:lastPrinted>2023-09-04T12:41:02Z</cp:lastPrinted>
  <dcterms:created xsi:type="dcterms:W3CDTF">2017-12-13T14:21:26Z</dcterms:created>
  <dcterms:modified xsi:type="dcterms:W3CDTF">2023-09-05T14:09:05Z</dcterms:modified>
</cp:coreProperties>
</file>